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1" r:id="rId5"/>
    <p:sldId id="343" r:id="rId6"/>
    <p:sldId id="360" r:id="rId7"/>
    <p:sldId id="355" r:id="rId8"/>
    <p:sldId id="344" r:id="rId9"/>
    <p:sldId id="349" r:id="rId10"/>
    <p:sldId id="357" r:id="rId11"/>
    <p:sldId id="356" r:id="rId12"/>
    <p:sldId id="358" r:id="rId13"/>
    <p:sldId id="350" r:id="rId14"/>
    <p:sldId id="353" r:id="rId15"/>
    <p:sldId id="351" r:id="rId16"/>
    <p:sldId id="354" r:id="rId17"/>
    <p:sldId id="361" r:id="rId18"/>
  </p:sldIdLst>
  <p:sldSz cx="18288000" cy="10287000"/>
  <p:notesSz cx="7104063" cy="10234613"/>
  <p:embeddedFontLst>
    <p:embeddedFont>
      <p:font typeface="나눔바른고딕" panose="020B0603020101020101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KoPub돋움체 Bold" pitchFamily="2" charset="-127"/>
      <p:bold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40902" initials="S" lastIdx="1" clrIdx="0">
    <p:extLst>
      <p:ext uri="{19B8F6BF-5375-455C-9EA6-DF929625EA0E}">
        <p15:presenceInfo xmlns:p15="http://schemas.microsoft.com/office/powerpoint/2012/main" userId="71cc2dac9e49ec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49BFB7"/>
    <a:srgbClr val="006DB7"/>
    <a:srgbClr val="256964"/>
    <a:srgbClr val="2E827C"/>
    <a:srgbClr val="34948D"/>
    <a:srgbClr val="55C95D"/>
    <a:srgbClr val="0970C0"/>
    <a:srgbClr val="17B857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 autoAdjust="0"/>
    <p:restoredTop sz="73810" autoAdjust="0"/>
  </p:normalViewPr>
  <p:slideViewPr>
    <p:cSldViewPr snapToGrid="0" snapToObjects="1">
      <p:cViewPr varScale="1">
        <p:scale>
          <a:sx n="61" d="100"/>
          <a:sy n="61" d="100"/>
        </p:scale>
        <p:origin x="150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97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54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r">
              <a:defRPr sz="700"/>
            </a:lvl1pPr>
          </a:lstStyle>
          <a:p>
            <a:fld id="{0B27FD23-188A-49E6-97A3-5751516DA1D2}" type="datetimeFigureOut">
              <a:rPr lang="ko-KR" altLang="en-US" smtClean="0"/>
              <a:t>2024. 5. 28.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54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r">
              <a:defRPr sz="700"/>
            </a:lvl1pPr>
          </a:lstStyle>
          <a:p>
            <a:fld id="{34C265E4-EFE2-4F0C-B33C-67C7FDC5B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3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안녕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하십니까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'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따뜻한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2'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안성수학생을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팀장으로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정솔빈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홍태근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김상준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임정근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하수형으로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구성되어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오늘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소개할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'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플랫폼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'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소프트웨어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애플리케이션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플랫폼으로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젊은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매칭해주는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시스템입니다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줄이고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소통과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증진시키고자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br>
              <a:rPr lang="en-US" altLang="ko-KR" sz="1800" kern="0" dirty="0">
                <a:effectLst/>
                <a:latin typeface="AppleExternalUIFontKorean-Regul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본격적으로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본 프로젝트의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주요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내용을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소개하겠습니다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9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5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월부터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9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월까지의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예정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일정을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주별로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나누어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업무의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진행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정리하였습니다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</a:p>
          <a:p>
            <a:pPr latinLnBrk="0">
              <a:spcAft>
                <a:spcPts val="800"/>
              </a:spcAft>
            </a:pP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소프트웨어 개발은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6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 말부터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8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 중순까지 진행되며 결과보고서와 발표자료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SW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저작등록 준비는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8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월말에서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9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월초까지 진행될 예정입니다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23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algn="just"/>
            <a:r>
              <a:rPr kumimoji="1" lang="ko-KR" altLang="en-US" dirty="0"/>
              <a:t>다음은 결과 예상 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이미지는 </a:t>
            </a:r>
            <a:r>
              <a:rPr lang="ko-KR" altLang="en-US" sz="1200" dirty="0">
                <a:latin typeface="+mj-ea"/>
                <a:ea typeface="+mj-ea"/>
              </a:rPr>
              <a:t>서비스 이용 후 청년층의 활동 후기 화면입니다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후기 혹은 보고서를 작성하여 서비스에 대한 평가를 받고 완료 인증을 받게 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후기는 부양가족과 청년층이 각각 작성할 수 있으며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이 후기를 통해 다른 이용자들은 매칭 선택에 도움을 받을 수 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두번째는 애플리케이션 기능 선택 인터페이스 화면입니다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사용자들은 목적에 맞는 기능을 선택할 수 있으며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목적 선택을 통해 부양 가정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서비스 이용자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과 청년층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서비스 제공자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을 구별합니다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부양 가정에게는 보다 간단한 인터페이스로 이용에 제한을 최소화하고 청년층에게는 부양 가정에게 신뢰를 줄 수 있는 요소들을 선택 입력할 수 있도록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j-ea"/>
              <a:ea typeface="+mj-ea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9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구체적인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활용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계획입니다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첫째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부산시의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초고령사회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진입에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따른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인력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두고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간편하게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도구로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활용될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계획입니다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필요한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인구에게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필요한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제공하면서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동시에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청년층에게는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기회를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둘째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교류의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증진을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소통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활성화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사교활동과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관련된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제공함으로써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교류를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증진시킬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고립되기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쉬운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고령층의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연결고리를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강화하고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공감대를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형성하는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기여할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셋째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경제적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부양가구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청년층에게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실질적인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혜택을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부양가구에게는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이용에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경제적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완화시켜주고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청년층에게는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리워드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장학금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할인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혜택을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계획입니다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활용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계획을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통해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서비스를 부산시를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비롯한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전반에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긍정적인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영향을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미치고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건강한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교류와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경제적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부담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완화에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기여할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11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다음은 저희 팀의 구성에 관한 내용입니다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저희 팀은 팀장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1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명과 팀원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5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명으로 구성되어 있으며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각자 전문적인 역할을 맡고 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</a:p>
          <a:p>
            <a:pPr latinLnBrk="0">
              <a:spcAft>
                <a:spcPts val="800"/>
              </a:spcAft>
            </a:pPr>
            <a:endParaRPr lang="en-US" altLang="ko-KR" sz="1800" kern="0" dirty="0">
              <a:effectLst/>
              <a:latin typeface="AppleSystemUIFont"/>
              <a:ea typeface="맑은 고딕" panose="020B0503020000020004" pitchFamily="34" charset="-127"/>
              <a:cs typeface="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404894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마지막으로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보유한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역량은 다음과 같습니다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‘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따뜻한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2’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강점은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무엇보다도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팀의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구성원으로써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완주하겠다는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“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열정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”, 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전공간의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융합을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“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다양성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”,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그리고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주제에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공감을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“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따뜻함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”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강점을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바탕으로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성공적으로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이끌어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나갈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예정입니다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47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동기입니다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모두가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가끔씩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받아보게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안내문자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하나에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주목하게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되었습니다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바로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'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실종된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고령자를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찾는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'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안내문자였죠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안내문자를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필요성을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절실히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느끼게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되었습니다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"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그분을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찾습니다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."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라는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메시지는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단순히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사람을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찾는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넘어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내에서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관심과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지원이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얼마나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중요한지를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상기시켜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줍니다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인식을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바탕으로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연결해주는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SW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애플리케이션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플랫폼을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개발하기로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결정했습니다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자료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이미지에서처럼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국민재난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포털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출처의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최근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부산광역시에서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발생한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실종자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사례는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시작한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이유를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명확하게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보여줍니다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플랫폼을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소외될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분들이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일상에서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겪을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위험으로부터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보호받을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있도록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동시에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젊은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세대와의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소통과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교류를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촉진시켜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연대감을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있기를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기대합니다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다음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슬라이드에서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프로젝트의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개발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배경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동기에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대해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설명하겠습니다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2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우리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사회는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고령인구의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급속한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증가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라는 문제를 직면했습니다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2024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현재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대한민국의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고령인구는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973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명으로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인구의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19%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차지하고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상당한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비율이지만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앞으로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더욱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심각해질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예상됩니다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2036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년에는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인구가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1574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명에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예상되며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대한민국을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초고령사회로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전환시킬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특히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부산광역시의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2025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년에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비율이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20%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초과하여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대한민국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지자체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가장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먼저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초고령사회로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진입할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예상됩니다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전국적인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시사합니다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바탕으로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대학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내에서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고령인구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통계청에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따르면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2024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년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4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행정구역별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그리고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인구비율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예측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차트가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포함되어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차트는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2025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년에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대한민국이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초고령사회로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진입한다는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예고합니다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시급히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대처하지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않으면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고령인구의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증가가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다가올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해결책을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SW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기술을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활용한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아이디어를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개발하였습니다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74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고령화의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진행과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함께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비용의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경험하고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특히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비용은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10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조원에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달하고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있으며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앞으로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더욱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증가할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예상됩니다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또한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간병인력의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심각한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상황으로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간병하는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현상이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발생하고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삶의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저하시키며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확대됩니다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접근성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지적해야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많은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노인들이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필요로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접근하기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어렵다는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점은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삶의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더욱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떨어뜨리는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요인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하나입니다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또한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소외된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우울증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환자의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증가와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공백은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실종이나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자살과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같은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2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심화됩니다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문제들에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솔루션을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제시하고자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본 서비스는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간병인력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부족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해결하고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접근성을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개선하며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소외 노인 증가와 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공백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최소화하는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것을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목표로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31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프로젝트는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덜어주는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주요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목표로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구체적으로는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목표를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설정하였습니다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첫째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경제적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완화하는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많은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경제적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어려움을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겪고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있으며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방안을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모색하고자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둘째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사각지대를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해소하는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현재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많은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필요한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제대로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받지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못하고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저희는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복지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사각지대를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줄이기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방안을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마련하고자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셋째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독려하는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단순히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노인층만의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아니라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전반의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적극적으로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함께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있도록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독려할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넷째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계층에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증진시키는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갈등을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줄이고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서로에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중요합니다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통합을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이루고자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61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세부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내용으로는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이해관계자의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요구사항을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분석하는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것이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포함됩니다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첫째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요구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사항입니다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부양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가구는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신뢰성을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비용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완화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사용하기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쉬운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인터페이스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갑작스러운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긴급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상황에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대처하고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지원받을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시스템을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원합니다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니즈를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충족키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신뢰할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접근하기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쉬우며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경제적인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부담을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줄일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방안을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모색하고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둘째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요구사항입니다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관련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교육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프로그램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안전한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근무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환경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공정한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보상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가치를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실현할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기회를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원합니다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프로그램과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정책을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중입니다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마지막으로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제공자의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요구사항을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살펴보겠습니다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제공자들은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효율적인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매칭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시스템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관리하고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평가할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체계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간의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원활한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소통을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가능하게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채널을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필요로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개선하고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이용자의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만족도를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높이는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것이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팀의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목표입니다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0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다음으로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제한사항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대책입니다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첫번째로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운영적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사항입니다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현재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공급의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불균형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으며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특정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지역에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집중되거나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인력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부족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발생하고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이러한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문제를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해결하기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위해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알고리즘을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고도화하고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인력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양성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프로그램을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계획입니다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효율성과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접근성을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높이고자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다음 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제한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사항입니다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접근성에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문제가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복잡한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인터페이스로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인해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사용자가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이용하는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어려움을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겪고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해결하기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위해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사용자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친화적인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모바일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 UI</a:t>
            </a:r>
            <a:r>
              <a:rPr lang="ko-KR" altLang="ko-KR" sz="1800" kern="0" dirty="0" err="1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구현할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예정입니다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직관적이고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간편한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인터페이스를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모든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사용자가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쉽게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있도록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것입니다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03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개발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환경에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설명입니다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운영체제로는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Windows10, Mac </a:t>
            </a:r>
            <a:r>
              <a:rPr lang="en-US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Os</a:t>
            </a:r>
            <a:r>
              <a:rPr lang="ko-KR" altLang="en-US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를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사용하고 개발도구로는 </a:t>
            </a:r>
            <a:r>
              <a:rPr lang="en-US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Vscode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와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Docker</a:t>
            </a:r>
            <a:r>
              <a:rPr lang="ko-KR" altLang="en-US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를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사용합니다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프로그래밍 언어로는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Dart,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</a:t>
            </a:r>
            <a:r>
              <a:rPr lang="en-US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Javascript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Python,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그리고 데이터베이스로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NoSQL 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기반의 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MongoDB</a:t>
            </a:r>
            <a:r>
              <a:rPr lang="ko-KR" altLang="en-US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를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 사용할 계획입니다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86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</a:t>
            </a:r>
            <a:r>
              <a:rPr lang="ko-KR" altLang="en-US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ppleSystemUIFont"/>
              </a:rPr>
              <a:t>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차별</a:t>
            </a:r>
            <a:r>
              <a:rPr lang="ko-KR" altLang="en-US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설명하겠습니다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첫째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통합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플랫폼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및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맞춤형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맞춤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통합하여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곳에서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모든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이용할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사용자는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다양한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손쉽게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이용할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있으며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효율적인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 err="1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매칭을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만족도를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있습니다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0">
              <a:spcAft>
                <a:spcPts val="800"/>
              </a:spcAft>
            </a:pP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둘째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유도합니다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대상으로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교육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운영과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독려함으로써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적극적인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참여를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이끌어냅니다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청년층에게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사회적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가치를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실현할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있는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기회를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제공하며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동시에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노인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돌봄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서비스의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질을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높이는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데에도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기여합니다</a:t>
            </a:r>
            <a:r>
              <a:rPr lang="en-US" altLang="ko-KR" sz="1800" kern="0" dirty="0">
                <a:effectLst/>
                <a:latin typeface="AppleSystemUIFont"/>
                <a:ea typeface="맑은 고딕" panose="020B0503020000020004" pitchFamily="34" charset="-127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셋째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접근성을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강화했습니다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사용자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친화적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인터페이스를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제공하여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모든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사용자가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손쉽게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있도록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합니다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또한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간단한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절차와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신청을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통해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누구나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쉽게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서비스를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이용할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수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있도록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SystemUIFont"/>
                <a:cs typeface="AppleSystemUIFont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AppleExternalUIFontKorean-Regul"/>
                <a:cs typeface="Times New Roman" panose="02020603050405020304" pitchFamily="18" charset="0"/>
              </a:rPr>
              <a:t>했습니다</a:t>
            </a:r>
            <a:r>
              <a:rPr lang="en-US" altLang="ko-KR" sz="1800" kern="0" dirty="0">
                <a:effectLst/>
                <a:latin typeface="AppleSystemUIFont"/>
                <a:ea typeface="AppleExternalUIFontKorean-Regul"/>
                <a:cs typeface="AppleSystemUIFont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2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2CF68E-E57E-4621-B24B-702ADD23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8287999" cy="11998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21F0D-50FE-4A31-AAF7-9A995C77D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78" y="9648789"/>
            <a:ext cx="6750397" cy="31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DB677-AED3-4D69-B840-26388E9237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" y="7735981"/>
            <a:ext cx="18287998" cy="1593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E397D9-8CFA-493E-A8D0-322CC1ADA2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40D2A3-3143-430A-83CC-8A515D65F9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5738" y="5864045"/>
            <a:ext cx="8611043" cy="253378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7A9C9C4-82DD-4616-BB9F-63DE8F04C46D}"/>
              </a:ext>
            </a:extLst>
          </p:cNvPr>
          <p:cNvSpPr/>
          <p:nvPr userDrawn="1"/>
        </p:nvSpPr>
        <p:spPr>
          <a:xfrm>
            <a:off x="463463" y="325677"/>
            <a:ext cx="3306871" cy="631410"/>
          </a:xfrm>
          <a:prstGeom prst="roundRect">
            <a:avLst>
              <a:gd name="adj" fmla="val 50000"/>
            </a:avLst>
          </a:prstGeom>
          <a:solidFill>
            <a:srgbClr val="00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8927F-0479-4C67-9E70-A6EDB39FF999}"/>
              </a:ext>
            </a:extLst>
          </p:cNvPr>
          <p:cNvSpPr txBox="1"/>
          <p:nvPr userDrawn="1"/>
        </p:nvSpPr>
        <p:spPr>
          <a:xfrm>
            <a:off x="559383" y="456716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 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PNU 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창의융합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해커톤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514F5-EBFA-453E-8F65-71F6216BB0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9372D4-2538-47FF-8F0D-ABAA9E7A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4174122-DD56-4E1F-A4C1-BF9F2D9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DA3E66-0E06-EEB5-BE9E-5744AB0342BF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C6BF03B-5422-D762-4CF7-721C7EC89AD7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C52D8E-1043-A227-BCE4-8FA766B4E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836759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3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FB35F-9375-4701-9C13-AE6CF946C9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829656-408C-4462-9B71-7D3820608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2769" r="65994" b="6494"/>
          <a:stretch/>
        </p:blipFill>
        <p:spPr>
          <a:xfrm rot="17870458">
            <a:off x="12902935" y="5138212"/>
            <a:ext cx="6613957" cy="5783326"/>
          </a:xfrm>
          <a:custGeom>
            <a:avLst/>
            <a:gdLst>
              <a:gd name="connsiteX0" fmla="*/ 4767959 w 6613957"/>
              <a:gd name="connsiteY0" fmla="*/ 0 h 5783326"/>
              <a:gd name="connsiteX1" fmla="*/ 6613957 w 6613957"/>
              <a:gd name="connsiteY1" fmla="*/ 3495187 h 5783326"/>
              <a:gd name="connsiteX2" fmla="*/ 2281628 w 6613957"/>
              <a:gd name="connsiteY2" fmla="*/ 5783326 h 5783326"/>
              <a:gd name="connsiteX3" fmla="*/ 0 w 6613957"/>
              <a:gd name="connsiteY3" fmla="*/ 1463323 h 5783326"/>
              <a:gd name="connsiteX4" fmla="*/ 0 w 6613957"/>
              <a:gd name="connsiteY4" fmla="*/ 1314801 h 5783326"/>
              <a:gd name="connsiteX5" fmla="*/ 2489427 w 6613957"/>
              <a:gd name="connsiteY5" fmla="*/ 0 h 578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57" h="5783326">
                <a:moveTo>
                  <a:pt x="4767959" y="0"/>
                </a:moveTo>
                <a:lnTo>
                  <a:pt x="6613957" y="3495187"/>
                </a:lnTo>
                <a:lnTo>
                  <a:pt x="2281628" y="5783326"/>
                </a:lnTo>
                <a:lnTo>
                  <a:pt x="0" y="1463323"/>
                </a:lnTo>
                <a:lnTo>
                  <a:pt x="0" y="1314801"/>
                </a:lnTo>
                <a:lnTo>
                  <a:pt x="2489427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901E-318A-42EE-A9B7-E22599DDD8D7}"/>
              </a:ext>
            </a:extLst>
          </p:cNvPr>
          <p:cNvSpPr txBox="1"/>
          <p:nvPr userDrawn="1"/>
        </p:nvSpPr>
        <p:spPr>
          <a:xfrm>
            <a:off x="16829903" y="9218141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FB7B8-D2EA-485D-B71B-D5955EE0BCDA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C7744FD-6C16-8761-287A-5DF3B3B28EA5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AF9064E-2315-7B75-EC0D-3B09C405BB0B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6325F69-921C-B7A6-F898-0436EBCD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599804"/>
            <a:ext cx="15773400" cy="48223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BA85C6C6-C674-3BD6-044D-8E0F72FD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0879" y="265252"/>
            <a:ext cx="15773400" cy="33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A23ABD6-1E61-6802-034E-EAF1652BC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416592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2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5A2D4-15C6-961C-F37F-1B3FF340F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85581" y="7038461"/>
            <a:ext cx="2785730" cy="27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1657347" y="2425526"/>
            <a:ext cx="11745831" cy="120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775"/>
              </a:lnSpc>
            </a:pPr>
            <a:r>
              <a:rPr lang="ko-KR" altLang="en-US" sz="7200" b="1" dirty="0">
                <a:solidFill>
                  <a:srgbClr val="256964"/>
                </a:solidFill>
                <a:latin typeface="+mj-lt"/>
                <a:ea typeface="나눔바른고딕" panose="020B0603020101020101" pitchFamily="50" charset="-127"/>
              </a:rPr>
              <a:t>노인 부양 가구를 위한 세대 간 돌봄 매칭 플랫폼 </a:t>
            </a:r>
            <a:endParaRPr lang="en-US" altLang="ko-KR" sz="7200" b="1" kern="0" spc="-50" dirty="0">
              <a:solidFill>
                <a:srgbClr val="256964"/>
              </a:solidFill>
              <a:latin typeface="+mj-lt"/>
              <a:ea typeface="+mj-ea"/>
            </a:endParaRPr>
          </a:p>
        </p:txBody>
      </p:sp>
      <p:sp>
        <p:nvSpPr>
          <p:cNvPr id="6" name="Object4">
            <a:extLst>
              <a:ext uri="{FF2B5EF4-FFF2-40B4-BE49-F238E27FC236}">
                <a16:creationId xmlns:a16="http://schemas.microsoft.com/office/drawing/2014/main" id="{E9A8D951-8454-44FB-99A7-F06C449007C9}"/>
              </a:ext>
            </a:extLst>
          </p:cNvPr>
          <p:cNvSpPr/>
          <p:nvPr/>
        </p:nvSpPr>
        <p:spPr>
          <a:xfrm>
            <a:off x="1657347" y="5007296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팀 명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: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따뜻한 청년들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참가자 성명 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: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안성수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,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ko-KR" altLang="en-US" sz="2800" b="1" kern="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정솔빈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,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ko-KR" altLang="en-US" sz="2800" b="1" kern="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홍태근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,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김상준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,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임정근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,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하수형</a:t>
            </a:r>
            <a:endParaRPr lang="en-US" altLang="ko-KR" sz="2800" b="1" kern="0" spc="-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서비스 형태 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: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SW</a:t>
            </a:r>
            <a:r>
              <a:rPr lang="ko-KR" altLang="en-US" sz="2800" b="1" kern="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3020101020101" pitchFamily="50" charset="-127"/>
              </a:rPr>
              <a:t> 애플리케이션 플랫폼</a:t>
            </a:r>
            <a:endParaRPr lang="en-US" altLang="ko-KR" sz="2800" b="1" kern="0" spc="-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6" name="오디오 15">
            <a:extLst>
              <a:ext uri="{FF2B5EF4-FFF2-40B4-BE49-F238E27FC236}">
                <a16:creationId xmlns:a16="http://schemas.microsoft.com/office/drawing/2014/main" id="{82FB4033-1765-08AC-A88F-E28DBBFFC3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9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8"/>
    </mc:Choice>
    <mc:Fallback>
      <p:transition spd="slow" advTm="3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</a:t>
            </a:r>
            <a:r>
              <a:rPr lang="ko-KR" altLang="en-US" dirty="0"/>
              <a:t>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2.4 </a:t>
            </a:r>
            <a:r>
              <a:rPr lang="ko-KR" altLang="en-US" dirty="0"/>
              <a:t>개발 일정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E4F8002-415B-72E7-4322-A708D4BEC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144" y="2149480"/>
            <a:ext cx="12167877" cy="8137520"/>
          </a:xfrm>
          <a:prstGeom prst="rect">
            <a:avLst/>
          </a:prstGeom>
        </p:spPr>
      </p:pic>
      <p:pic>
        <p:nvPicPr>
          <p:cNvPr id="7" name="오디오 6">
            <a:extLst>
              <a:ext uri="{FF2B5EF4-FFF2-40B4-BE49-F238E27FC236}">
                <a16:creationId xmlns:a16="http://schemas.microsoft.com/office/drawing/2014/main" id="{68EC9C69-1DE8-6E50-C47E-6954DE59D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2"/>
    </mc:Choice>
    <mc:Fallback>
      <p:transition spd="slow" advTm="18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15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1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416593"/>
            <a:ext cx="16309074" cy="852219"/>
          </a:xfrm>
        </p:spPr>
        <p:txBody>
          <a:bodyPr/>
          <a:lstStyle/>
          <a:p>
            <a:r>
              <a:rPr lang="en-US" altLang="ko-KR" dirty="0"/>
              <a:t> 2.4 </a:t>
            </a:r>
            <a:r>
              <a:rPr lang="ko-KR" altLang="en-US" dirty="0"/>
              <a:t>결과 예상 화면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B50F3-4C30-4187-8774-A144F9CD1ADD}"/>
              </a:ext>
            </a:extLst>
          </p:cNvPr>
          <p:cNvSpPr txBox="1"/>
          <p:nvPr/>
        </p:nvSpPr>
        <p:spPr>
          <a:xfrm>
            <a:off x="3045262" y="7126253"/>
            <a:ext cx="5573300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서비스 이용 후 청년층의 활동 후기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후기 혹은 보고서를 작성하여 서비스에 대한 평가를 받고 완료 인증을 받게 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후기는 부양가족과 청년층이 각각 작성할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후기를 통해 다른 이용자들은 매칭 선택에 도움을 받을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ECD23-B6BB-4A65-8931-6FD311FEBC09}"/>
              </a:ext>
            </a:extLst>
          </p:cNvPr>
          <p:cNvSpPr txBox="1"/>
          <p:nvPr/>
        </p:nvSpPr>
        <p:spPr>
          <a:xfrm>
            <a:off x="9669439" y="7003142"/>
            <a:ext cx="6111335" cy="29238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애플리케이션 기능 선택 인터페이스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사용자들은 목적에 맞는 기능을 선택할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목적 선택을 통해 부양 가정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서비스 이용자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과 청년층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서비스 제공자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을 구별한다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부양 가정에게는 보다 간단한 인터페이스로 이용에 제한을 최소화한다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청년층에게는 부양 가정에게 신뢰감을 줄 수 있는 요소들을 선택 입력할 수 있도록 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F16088-CAA8-2CDD-E124-96624A58F0C6}"/>
              </a:ext>
            </a:extLst>
          </p:cNvPr>
          <p:cNvGrpSpPr/>
          <p:nvPr/>
        </p:nvGrpSpPr>
        <p:grpSpPr>
          <a:xfrm>
            <a:off x="3570700" y="2268812"/>
            <a:ext cx="4513934" cy="4626568"/>
            <a:chOff x="3889658" y="2610573"/>
            <a:chExt cx="6139543" cy="7167672"/>
          </a:xfrm>
        </p:grpSpPr>
        <p:pic>
          <p:nvPicPr>
            <p:cNvPr id="9" name="그림 8" descr="텍스트, 인간의 얼굴, 스크린샷, 사람이(가) 표시된 사진&#10;&#10;자동 생성된 설명">
              <a:extLst>
                <a:ext uri="{FF2B5EF4-FFF2-40B4-BE49-F238E27FC236}">
                  <a16:creationId xmlns:a16="http://schemas.microsoft.com/office/drawing/2014/main" id="{A4AC67EA-4DBA-F673-7AF1-FA613FA50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41" t="10686" r="5981" b="22493"/>
            <a:stretch/>
          </p:blipFill>
          <p:spPr>
            <a:xfrm>
              <a:off x="3889658" y="2610573"/>
              <a:ext cx="6139543" cy="6721176"/>
            </a:xfrm>
            <a:prstGeom prst="rect">
              <a:avLst/>
            </a:prstGeom>
          </p:spPr>
        </p:pic>
        <p:pic>
          <p:nvPicPr>
            <p:cNvPr id="10" name="그림 9" descr="텍스트, 인간의 얼굴, 스크린샷, 사람이(가) 표시된 사진&#10;&#10;자동 생성된 설명">
              <a:extLst>
                <a:ext uri="{FF2B5EF4-FFF2-40B4-BE49-F238E27FC236}">
                  <a16:creationId xmlns:a16="http://schemas.microsoft.com/office/drawing/2014/main" id="{F1E69546-3250-FD32-6D94-F83F33714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41" t="83119" r="5981" b="10162"/>
            <a:stretch/>
          </p:blipFill>
          <p:spPr>
            <a:xfrm>
              <a:off x="3889658" y="9102389"/>
              <a:ext cx="6139543" cy="675856"/>
            </a:xfrm>
            <a:prstGeom prst="rect">
              <a:avLst/>
            </a:prstGeom>
          </p:spPr>
        </p:pic>
      </p:grp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19ACC7-1360-2F1E-9222-89BEB6886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48" t="4657" r="10832" b="9756"/>
          <a:stretch/>
        </p:blipFill>
        <p:spPr>
          <a:xfrm>
            <a:off x="10604455" y="1741984"/>
            <a:ext cx="2963491" cy="4717146"/>
          </a:xfrm>
          <a:prstGeom prst="rect">
            <a:avLst/>
          </a:prstGeom>
        </p:spPr>
      </p:pic>
      <p:pic>
        <p:nvPicPr>
          <p:cNvPr id="8" name="오디오 7">
            <a:extLst>
              <a:ext uri="{FF2B5EF4-FFF2-40B4-BE49-F238E27FC236}">
                <a16:creationId xmlns:a16="http://schemas.microsoft.com/office/drawing/2014/main" id="{AE4E8B16-2E7B-7A31-8C83-585058CA6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61"/>
    </mc:Choice>
    <mc:Fallback>
      <p:transition spd="slow" advTm="4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82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8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활용 방안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활용 계획</a:t>
            </a:r>
            <a:endParaRPr lang="en-US" altLang="ko-KR" dirty="0"/>
          </a:p>
          <a:p>
            <a:pPr lvl="1"/>
            <a:r>
              <a:rPr lang="ko-KR" altLang="en-US" dirty="0"/>
              <a:t>이미 예정된 부산시의 초고령사회에서 돌봄 인력 부족 문제 해결</a:t>
            </a:r>
            <a:endParaRPr lang="en-US" altLang="ko-KR" dirty="0"/>
          </a:p>
          <a:p>
            <a:pPr lvl="2"/>
            <a:r>
              <a:rPr lang="ko-KR" altLang="en-US" dirty="0"/>
              <a:t>부양 가구와 청년층의 간편한 서비스 참여 도구 역할</a:t>
            </a:r>
            <a:endParaRPr lang="en-US" altLang="ko-KR" dirty="0"/>
          </a:p>
          <a:p>
            <a:pPr lvl="1"/>
            <a:r>
              <a:rPr lang="ko-KR" altLang="en-US" dirty="0"/>
              <a:t>세대 간 교류 증진을 통한 사회 통합</a:t>
            </a:r>
            <a:endParaRPr lang="en-US" altLang="ko-KR" dirty="0"/>
          </a:p>
          <a:p>
            <a:pPr lvl="2"/>
            <a:r>
              <a:rPr lang="ko-KR" altLang="en-US" dirty="0"/>
              <a:t>사교활동과 관련된 복지 서비스를 제공하여 세대간 교류 증진</a:t>
            </a:r>
            <a:endParaRPr lang="en-US" altLang="ko-KR" dirty="0"/>
          </a:p>
          <a:p>
            <a:pPr lvl="1"/>
            <a:r>
              <a:rPr lang="ko-KR" altLang="en-US" dirty="0"/>
              <a:t>경제적 지원</a:t>
            </a:r>
            <a:endParaRPr lang="en-US" altLang="ko-KR" dirty="0"/>
          </a:p>
          <a:p>
            <a:pPr lvl="2"/>
            <a:r>
              <a:rPr lang="ko-KR" altLang="en-US" dirty="0"/>
              <a:t>부양가구에게는 전문 복지 서비스에 대한 경제적 부담 완화</a:t>
            </a:r>
            <a:endParaRPr lang="en-US" altLang="ko-KR" dirty="0"/>
          </a:p>
          <a:p>
            <a:pPr lvl="2"/>
            <a:r>
              <a:rPr lang="ko-KR" altLang="en-US" dirty="0"/>
              <a:t>청년층에게는 리워드를 통한 장학금 및 할인 혜택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33D606DE-504E-E322-2C05-6357780B1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0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06"/>
    </mc:Choice>
    <mc:Fallback>
      <p:transition spd="slow" advTm="6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46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팀 구성 및 보유역량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팀 구성현황</a:t>
            </a:r>
            <a:endParaRPr lang="en-US" altLang="ko-KR" dirty="0"/>
          </a:p>
          <a:p>
            <a:pPr lvl="1"/>
            <a:r>
              <a:rPr lang="ko-KR" altLang="en-US" dirty="0"/>
              <a:t>팀장</a:t>
            </a:r>
            <a:endParaRPr lang="en-US" altLang="ko-KR" dirty="0"/>
          </a:p>
          <a:p>
            <a:pPr lvl="2"/>
            <a:r>
              <a:rPr lang="ko-KR" altLang="en-US" sz="4000" dirty="0"/>
              <a:t>안성수</a:t>
            </a:r>
            <a:r>
              <a:rPr lang="en-US" altLang="ko-KR" sz="4000" dirty="0"/>
              <a:t>(PM)</a:t>
            </a:r>
          </a:p>
          <a:p>
            <a:pPr lvl="2"/>
            <a:endParaRPr lang="en-US" altLang="ko-KR" sz="4000" dirty="0"/>
          </a:p>
          <a:p>
            <a:pPr lvl="1"/>
            <a:r>
              <a:rPr lang="ko-KR" altLang="en-US" dirty="0"/>
              <a:t>팀원</a:t>
            </a:r>
            <a:endParaRPr lang="en-US" altLang="ko-KR" dirty="0"/>
          </a:p>
          <a:p>
            <a:pPr lvl="2"/>
            <a:r>
              <a:rPr lang="ko-KR" altLang="en-US" sz="4000" dirty="0" err="1"/>
              <a:t>홍태근</a:t>
            </a:r>
            <a:r>
              <a:rPr lang="en-US" altLang="ko-KR" sz="4000" dirty="0"/>
              <a:t>(PL),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정솔빈</a:t>
            </a:r>
            <a:r>
              <a:rPr lang="en-US" altLang="ko-KR" sz="4000" dirty="0"/>
              <a:t>(PE), </a:t>
            </a:r>
            <a:r>
              <a:rPr lang="ko-KR" altLang="en-US" sz="4000" dirty="0"/>
              <a:t>임정근</a:t>
            </a:r>
            <a:r>
              <a:rPr lang="en-US" altLang="ko-KR" sz="4000" dirty="0"/>
              <a:t>(PE), </a:t>
            </a:r>
            <a:r>
              <a:rPr lang="ko-KR" altLang="en-US" sz="4000" dirty="0"/>
              <a:t>김상준</a:t>
            </a:r>
            <a:r>
              <a:rPr lang="en-US" altLang="ko-KR" sz="4000" dirty="0"/>
              <a:t>(QA), </a:t>
            </a:r>
            <a:r>
              <a:rPr lang="ko-KR" altLang="en-US" sz="4000" dirty="0"/>
              <a:t>하수형</a:t>
            </a:r>
            <a:r>
              <a:rPr lang="en-US" altLang="ko-KR" sz="4000" dirty="0"/>
              <a:t>(QA)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800F9319-C5DE-213F-A3B4-62239ED75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9"/>
    </mc:Choice>
    <mc:Fallback>
      <p:transition spd="slow" advTm="8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팀 구성 및 보유역량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팀 보유역량</a:t>
            </a:r>
            <a:endParaRPr lang="en-US" altLang="ko-KR" dirty="0"/>
          </a:p>
          <a:p>
            <a:pPr lvl="1"/>
            <a:r>
              <a:rPr lang="ko-KR" altLang="en-US" sz="3200" dirty="0"/>
              <a:t>안성수</a:t>
            </a:r>
            <a:r>
              <a:rPr lang="en-US" altLang="ko-KR" sz="3200" dirty="0"/>
              <a:t>:</a:t>
            </a:r>
            <a:r>
              <a:rPr lang="ko-KR" altLang="en-US" sz="3200" dirty="0"/>
              <a:t> 모바일 </a:t>
            </a:r>
            <a:r>
              <a:rPr lang="ko-KR" altLang="en-US" sz="3200" dirty="0" err="1"/>
              <a:t>백엔드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VISION AI</a:t>
            </a:r>
          </a:p>
          <a:p>
            <a:pPr lvl="1"/>
            <a:r>
              <a:rPr lang="ko-KR" altLang="en-US" sz="3200" dirty="0" err="1"/>
              <a:t>정솔빈</a:t>
            </a:r>
            <a:r>
              <a:rPr lang="en-US" altLang="ko-KR" sz="3200" dirty="0"/>
              <a:t>:</a:t>
            </a:r>
            <a:r>
              <a:rPr lang="ko-KR" altLang="en-US" sz="3200" dirty="0"/>
              <a:t> 모바일 </a:t>
            </a:r>
            <a:r>
              <a:rPr lang="ko-KR" altLang="en-US" sz="3200" dirty="0" err="1"/>
              <a:t>백엔드</a:t>
            </a:r>
            <a:r>
              <a:rPr lang="en-US" altLang="ko-KR" sz="3200" dirty="0"/>
              <a:t>,</a:t>
            </a:r>
            <a:r>
              <a:rPr lang="ko-KR" altLang="en-US" sz="3200" dirty="0"/>
              <a:t> 클라우드 컴퓨팅</a:t>
            </a:r>
            <a:r>
              <a:rPr lang="en-US" altLang="ko-KR" sz="3200" dirty="0"/>
              <a:t>, VISION AI</a:t>
            </a:r>
          </a:p>
          <a:p>
            <a:pPr lvl="1"/>
            <a:r>
              <a:rPr lang="ko-KR" altLang="en-US" sz="3200" dirty="0" err="1"/>
              <a:t>홍태근</a:t>
            </a:r>
            <a:r>
              <a:rPr lang="en-US" altLang="ko-KR" sz="3200" dirty="0"/>
              <a:t>:</a:t>
            </a:r>
            <a:r>
              <a:rPr lang="ko-KR" altLang="en-US" sz="3200" dirty="0"/>
              <a:t> 모바일 </a:t>
            </a:r>
            <a:r>
              <a:rPr lang="ko-KR" altLang="en-US" sz="3200" dirty="0" err="1"/>
              <a:t>프론트엔드</a:t>
            </a:r>
            <a:r>
              <a:rPr lang="en-US" altLang="ko-KR" sz="3200" dirty="0"/>
              <a:t>, UI/UX</a:t>
            </a:r>
          </a:p>
          <a:p>
            <a:pPr lvl="1"/>
            <a:r>
              <a:rPr lang="ko-KR" altLang="en-US" sz="3200" dirty="0"/>
              <a:t>임정근</a:t>
            </a:r>
            <a:r>
              <a:rPr lang="en-US" altLang="ko-KR" sz="3200" dirty="0"/>
              <a:t>:</a:t>
            </a:r>
            <a:r>
              <a:rPr lang="ko-KR" altLang="en-US" sz="3200" dirty="0"/>
              <a:t> 모바일 </a:t>
            </a:r>
            <a:r>
              <a:rPr lang="ko-KR" altLang="en-US" sz="3200" dirty="0" err="1"/>
              <a:t>프론트엔드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VISION AI,</a:t>
            </a:r>
            <a:r>
              <a:rPr lang="ko-KR" altLang="en-US" sz="3200" dirty="0"/>
              <a:t> 클라우드 컴퓨팅</a:t>
            </a:r>
            <a:endParaRPr lang="en-US" altLang="ko-KR" sz="3200" dirty="0"/>
          </a:p>
          <a:p>
            <a:pPr lvl="1"/>
            <a:r>
              <a:rPr lang="ko-KR" altLang="en-US" sz="3200" dirty="0"/>
              <a:t>하수형</a:t>
            </a:r>
            <a:r>
              <a:rPr lang="en-US" altLang="ko-KR" sz="3200" dirty="0"/>
              <a:t>: </a:t>
            </a:r>
            <a:r>
              <a:rPr lang="ko-KR" altLang="en-US" sz="3200" dirty="0"/>
              <a:t>문서작성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UI/UX, </a:t>
            </a:r>
            <a:r>
              <a:rPr lang="ko-KR" altLang="en-US" sz="3200" dirty="0"/>
              <a:t>영상편집</a:t>
            </a:r>
            <a:r>
              <a:rPr lang="en-US" altLang="ko-KR" sz="3200" dirty="0"/>
              <a:t>,</a:t>
            </a:r>
            <a:r>
              <a:rPr lang="ko-KR" altLang="en-US" sz="3200" dirty="0"/>
              <a:t> 자료조사</a:t>
            </a:r>
            <a:endParaRPr lang="en-US" altLang="ko-KR" sz="3200" dirty="0"/>
          </a:p>
          <a:p>
            <a:pPr lvl="1"/>
            <a:r>
              <a:rPr lang="ko-KR" altLang="en-US" sz="3200" dirty="0"/>
              <a:t>김상준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-US" altLang="ko-KR" sz="3200" dirty="0"/>
              <a:t>UI/UX, </a:t>
            </a:r>
            <a:r>
              <a:rPr lang="ko-KR" altLang="en-US" sz="3200" dirty="0"/>
              <a:t>행정처리</a:t>
            </a:r>
            <a:r>
              <a:rPr lang="en-US" altLang="ko-KR" sz="3200" dirty="0"/>
              <a:t>,</a:t>
            </a:r>
            <a:r>
              <a:rPr lang="ko-KR" altLang="en-US" sz="3200" dirty="0"/>
              <a:t> 마케팅</a:t>
            </a:r>
            <a:r>
              <a:rPr lang="en-US" altLang="ko-KR" sz="3200" dirty="0"/>
              <a:t>, </a:t>
            </a:r>
            <a:r>
              <a:rPr lang="ko-KR" altLang="en-US" sz="3200" dirty="0"/>
              <a:t>영상편집</a:t>
            </a:r>
            <a:endParaRPr lang="en-US" altLang="ko-KR" sz="3200" dirty="0"/>
          </a:p>
          <a:p>
            <a:pPr lvl="1"/>
            <a:endParaRPr lang="en-US" altLang="ko-KR" sz="3200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따뜻한 청년들</a:t>
            </a:r>
            <a:r>
              <a:rPr lang="en-US" altLang="ko-KR" dirty="0"/>
              <a:t>2＇</a:t>
            </a:r>
            <a:r>
              <a:rPr lang="ko-KR" altLang="en-US" dirty="0"/>
              <a:t>의 강점</a:t>
            </a:r>
            <a:r>
              <a:rPr lang="en-US" altLang="ko-KR" dirty="0"/>
              <a:t>:</a:t>
            </a:r>
            <a:r>
              <a:rPr lang="ko-KR" altLang="en-US" dirty="0"/>
              <a:t>   </a:t>
            </a:r>
            <a:r>
              <a:rPr lang="en-US" altLang="ko-KR" dirty="0"/>
              <a:t>“</a:t>
            </a:r>
            <a:r>
              <a:rPr lang="ko-KR" altLang="en-US" dirty="0"/>
              <a:t>열정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다양성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따뜻함</a:t>
            </a:r>
            <a:r>
              <a:rPr lang="en-US" altLang="ko-KR" dirty="0"/>
              <a:t>”</a:t>
            </a:r>
          </a:p>
          <a:p>
            <a:pPr lvl="1"/>
            <a:endParaRPr lang="en-US" altLang="ko-KR" sz="4000" dirty="0"/>
          </a:p>
          <a:p>
            <a:pPr lvl="1"/>
            <a:endParaRPr lang="en-US" altLang="ko-KR" sz="3200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E1165BBC-8BC8-98A3-75DC-DB69D419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6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9"/>
    </mc:Choice>
    <mc:Fallback>
      <p:transition spd="slow" advTm="2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6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0621-D42C-4FBB-A279-70C8B860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80" y="279395"/>
            <a:ext cx="4339267" cy="795437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1332D-FC04-4EF6-A495-1FC1FEF93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 동기</a:t>
            </a:r>
            <a:endParaRPr lang="en-US" altLang="ko-KR" dirty="0"/>
          </a:p>
          <a:p>
            <a:pPr lvl="1"/>
            <a:r>
              <a:rPr lang="ko-KR" altLang="en-US" dirty="0"/>
              <a:t>실종된 고령자를 찾는 안내문자를 통해 노인 돌봄 서비스의 필요성을 느낌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2BAFB48-A5CE-6A9F-8FB1-D97B576B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30" y="4788143"/>
            <a:ext cx="8348300" cy="318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11BB9F6-D5AA-23B6-3990-B394281DD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156" y="5667706"/>
            <a:ext cx="8348300" cy="4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0FD2698-E092-6995-7324-F817C1C3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728" y="3668638"/>
            <a:ext cx="8348300" cy="4781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F6D870-8870-9175-8404-A6C985853FC2}"/>
              </a:ext>
            </a:extLst>
          </p:cNvPr>
          <p:cNvGrpSpPr/>
          <p:nvPr/>
        </p:nvGrpSpPr>
        <p:grpSpPr>
          <a:xfrm>
            <a:off x="13154405" y="9351149"/>
            <a:ext cx="2146559" cy="369332"/>
            <a:chOff x="13022318" y="8703230"/>
            <a:chExt cx="214655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96374-AF48-B025-0BEC-DE3863441802}"/>
                </a:ext>
              </a:extLst>
            </p:cNvPr>
            <p:cNvSpPr txBox="1"/>
            <p:nvPr/>
          </p:nvSpPr>
          <p:spPr>
            <a:xfrm>
              <a:off x="13022318" y="870323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출처</a:t>
              </a:r>
              <a:r>
                <a:rPr kumimoji="1" lang="en-US" altLang="ko-KR" dirty="0"/>
                <a:t>:</a:t>
              </a:r>
              <a:endParaRPr kumimoji="1" lang="ko-KR" altLang="en-US" dirty="0"/>
            </a:p>
          </p:txBody>
        </p:sp>
        <p:pic>
          <p:nvPicPr>
            <p:cNvPr id="12" name="그림 11" descr="폰트, 로고, 그래픽, 텍스트이(가) 표시된 사진&#10;&#10;자동 생성된 설명">
              <a:extLst>
                <a:ext uri="{FF2B5EF4-FFF2-40B4-BE49-F238E27FC236}">
                  <a16:creationId xmlns:a16="http://schemas.microsoft.com/office/drawing/2014/main" id="{CE3E1EE8-D9C2-D76E-4A4F-795232546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19945" y="8703230"/>
              <a:ext cx="1448932" cy="363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F22A09-9599-215B-CBAE-AA6ECEED5866}"/>
              </a:ext>
            </a:extLst>
          </p:cNvPr>
          <p:cNvSpPr/>
          <p:nvPr/>
        </p:nvSpPr>
        <p:spPr>
          <a:xfrm>
            <a:off x="4124250" y="4319271"/>
            <a:ext cx="964559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그분을 찾습니다</a:t>
            </a:r>
            <a:r>
              <a:rPr lang="en-US" altLang="ko-KR" sz="8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pic>
        <p:nvPicPr>
          <p:cNvPr id="23" name="오디오 22">
            <a:extLst>
              <a:ext uri="{FF2B5EF4-FFF2-40B4-BE49-F238E27FC236}">
                <a16:creationId xmlns:a16="http://schemas.microsoft.com/office/drawing/2014/main" id="{B421E884-CA08-B077-4AA4-BF68733F1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6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6"/>
    </mc:Choice>
    <mc:Fallback>
      <p:transition spd="slow" advTm="5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0621-D42C-4FBB-A279-70C8B860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80" y="279395"/>
            <a:ext cx="4339267" cy="795437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1332D-FC04-4EF6-A495-1FC1FEF93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 배경 및 동기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고령인구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973</a:t>
            </a:r>
            <a:r>
              <a:rPr lang="ko-KR" altLang="en-US" dirty="0"/>
              <a:t>만명 </a:t>
            </a:r>
            <a:r>
              <a:rPr lang="en-US" altLang="ko-KR" dirty="0"/>
              <a:t>(</a:t>
            </a:r>
            <a:r>
              <a:rPr lang="ko-KR" altLang="en-US" dirty="0"/>
              <a:t>전체 인구의 </a:t>
            </a:r>
            <a:r>
              <a:rPr lang="en-US" altLang="ko-KR" dirty="0"/>
              <a:t>19%)</a:t>
            </a:r>
          </a:p>
          <a:p>
            <a:pPr lvl="1"/>
            <a:r>
              <a:rPr lang="en-US" altLang="ko-KR" dirty="0"/>
              <a:t>2036</a:t>
            </a:r>
            <a:r>
              <a:rPr lang="ko-KR" altLang="en-US" dirty="0"/>
              <a:t>년 예상 고령 인구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1574</a:t>
            </a:r>
            <a:r>
              <a:rPr lang="ko-KR" altLang="en-US" dirty="0"/>
              <a:t>만명 </a:t>
            </a:r>
            <a:r>
              <a:rPr lang="en-US" altLang="ko-KR" dirty="0"/>
              <a:t>(</a:t>
            </a:r>
            <a:r>
              <a:rPr lang="ko-KR" altLang="en-US" dirty="0"/>
              <a:t>초고령사회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부산광역시</a:t>
            </a:r>
            <a:r>
              <a:rPr lang="en-US" altLang="ko-KR" dirty="0"/>
              <a:t>:</a:t>
            </a:r>
            <a:r>
              <a:rPr lang="ko-KR" altLang="en-US" dirty="0"/>
              <a:t> 초고령사회</a:t>
            </a:r>
            <a:r>
              <a:rPr lang="en-US" altLang="ko-KR" dirty="0"/>
              <a:t>(2025,</a:t>
            </a:r>
            <a:r>
              <a:rPr lang="ko-KR" altLang="en-US" dirty="0"/>
              <a:t> 고령 인구 비율 </a:t>
            </a:r>
            <a:r>
              <a:rPr lang="en-US" altLang="ko-KR" dirty="0"/>
              <a:t>20%</a:t>
            </a:r>
            <a:r>
              <a:rPr lang="ko-KR" altLang="en-US" dirty="0"/>
              <a:t>초과</a:t>
            </a:r>
            <a:r>
              <a:rPr lang="en-US" altLang="ko-KR" dirty="0"/>
              <a:t>)</a:t>
            </a:r>
            <a:r>
              <a:rPr lang="ko-KR" altLang="en-US" dirty="0"/>
              <a:t>로 대한민국 지자체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E64200-5EF6-1F33-F0C1-6300865010A3}"/>
              </a:ext>
            </a:extLst>
          </p:cNvPr>
          <p:cNvGrpSpPr/>
          <p:nvPr/>
        </p:nvGrpSpPr>
        <p:grpSpPr>
          <a:xfrm>
            <a:off x="692023" y="5840554"/>
            <a:ext cx="8111806" cy="3929063"/>
            <a:chOff x="325347" y="6239212"/>
            <a:chExt cx="8510266" cy="2923905"/>
          </a:xfrm>
        </p:grpSpPr>
        <p:pic>
          <p:nvPicPr>
            <p:cNvPr id="5" name="그림 4" descr="텍스트, 스크린샷, 번호, 메뉴이(가) 표시된 사진&#10;&#10;자동 생성된 설명">
              <a:extLst>
                <a:ext uri="{FF2B5EF4-FFF2-40B4-BE49-F238E27FC236}">
                  <a16:creationId xmlns:a16="http://schemas.microsoft.com/office/drawing/2014/main" id="{FE3B83B6-F7B9-E7E5-FA19-422C231B6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146"/>
            <a:stretch/>
          </p:blipFill>
          <p:spPr>
            <a:xfrm>
              <a:off x="325347" y="6239212"/>
              <a:ext cx="8493823" cy="29239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6269F0FF-E0BD-1BAB-D361-7F892B34C8B1}"/>
                </a:ext>
              </a:extLst>
            </p:cNvPr>
            <p:cNvSpPr/>
            <p:nvPr/>
          </p:nvSpPr>
          <p:spPr>
            <a:xfrm>
              <a:off x="327717" y="8251459"/>
              <a:ext cx="8507896" cy="240519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  <a:lumMod val="96030"/>
                    <a:lumOff val="3970"/>
                    <a:alpha val="0"/>
                  </a:srgbClr>
                </a:gs>
                <a:gs pos="50000">
                  <a:srgbClr val="FFFF00">
                    <a:tint val="44500"/>
                    <a:satMod val="160000"/>
                    <a:alpha val="15139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C93E835C-E7A0-EE3B-70C7-3800886AD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4173" y="5284418"/>
            <a:ext cx="8526514" cy="358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D5595D5-9EEA-29D9-F705-5DA37F1DBF3A}"/>
              </a:ext>
            </a:extLst>
          </p:cNvPr>
          <p:cNvSpPr/>
          <p:nvPr/>
        </p:nvSpPr>
        <p:spPr>
          <a:xfrm>
            <a:off x="12592877" y="5442012"/>
            <a:ext cx="795131" cy="3329126"/>
          </a:xfrm>
          <a:prstGeom prst="roundRect">
            <a:avLst/>
          </a:prstGeom>
          <a:solidFill>
            <a:srgbClr val="92D05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3" name="그림 22" descr="그래픽 디자인, 카민, 스케치, 예술이(가) 표시된 사진&#10;&#10;자동 생성된 설명">
            <a:extLst>
              <a:ext uri="{FF2B5EF4-FFF2-40B4-BE49-F238E27FC236}">
                <a16:creationId xmlns:a16="http://schemas.microsoft.com/office/drawing/2014/main" id="{7D30E464-2BF9-AC30-0D54-F5ACFCC88C0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3818230" y="5725156"/>
            <a:ext cx="3111500" cy="28194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2101050-3D84-E5E9-00F4-FCA37D4E5397}"/>
              </a:ext>
            </a:extLst>
          </p:cNvPr>
          <p:cNvGrpSpPr/>
          <p:nvPr/>
        </p:nvGrpSpPr>
        <p:grpSpPr>
          <a:xfrm>
            <a:off x="9019133" y="9260354"/>
            <a:ext cx="1746053" cy="369332"/>
            <a:chOff x="8991838" y="9325552"/>
            <a:chExt cx="174605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2B4095-18B1-FAEA-0117-70131983E2AC}"/>
                </a:ext>
              </a:extLst>
            </p:cNvPr>
            <p:cNvSpPr txBox="1"/>
            <p:nvPr/>
          </p:nvSpPr>
          <p:spPr>
            <a:xfrm>
              <a:off x="8991838" y="932555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출처</a:t>
              </a:r>
              <a:r>
                <a:rPr kumimoji="1" lang="en-US" altLang="ko-KR" dirty="0"/>
                <a:t>:</a:t>
              </a:r>
              <a:endParaRPr kumimoji="1"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C38318B-DB8F-C18A-7137-AFD9DF0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9465" y="9325552"/>
              <a:ext cx="1048426" cy="369332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E45FDA-5232-8927-0E9F-1DF8E601D2AB}"/>
              </a:ext>
            </a:extLst>
          </p:cNvPr>
          <p:cNvSpPr/>
          <p:nvPr/>
        </p:nvSpPr>
        <p:spPr>
          <a:xfrm>
            <a:off x="12750423" y="8074128"/>
            <a:ext cx="49348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초고령사회 진입</a:t>
            </a:r>
            <a:endParaRPr lang="en-US" altLang="ko-KR" sz="48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7E79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155E56A-8421-806A-632E-E4285BAB516F}"/>
              </a:ext>
            </a:extLst>
          </p:cNvPr>
          <p:cNvSpPr/>
          <p:nvPr/>
        </p:nvSpPr>
        <p:spPr>
          <a:xfrm>
            <a:off x="9534306" y="7368466"/>
            <a:ext cx="8345321" cy="609041"/>
          </a:xfrm>
          <a:prstGeom prst="roundRect">
            <a:avLst/>
          </a:prstGeom>
          <a:solidFill>
            <a:srgbClr val="92D05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오디오 10">
            <a:extLst>
              <a:ext uri="{FF2B5EF4-FFF2-40B4-BE49-F238E27FC236}">
                <a16:creationId xmlns:a16="http://schemas.microsoft.com/office/drawing/2014/main" id="{913FA3DA-20E9-4C1E-2859-374473383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29"/>
    </mc:Choice>
    <mc:Fallback>
      <p:transition spd="slow" advTm="67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0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0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0621-D42C-4FBB-A279-70C8B860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80" y="279395"/>
            <a:ext cx="4339267" cy="795437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1332D-FC04-4EF6-A495-1FC1FEF93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개발필요성</a:t>
            </a:r>
            <a:endParaRPr lang="en-US" altLang="ko-KR" dirty="0"/>
          </a:p>
          <a:p>
            <a:pPr lvl="1"/>
            <a:r>
              <a:rPr lang="ko-KR" altLang="en-US" dirty="0"/>
              <a:t>사회적 비용 증가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조원의 간병 비용 발생</a:t>
            </a:r>
            <a:endParaRPr lang="en-US" altLang="ko-KR" dirty="0"/>
          </a:p>
          <a:p>
            <a:pPr lvl="1"/>
            <a:r>
              <a:rPr lang="ko-KR" altLang="en-US" dirty="0"/>
              <a:t>간병인력 부족</a:t>
            </a:r>
            <a:endParaRPr lang="en-US" altLang="ko-KR" dirty="0"/>
          </a:p>
          <a:p>
            <a:pPr lvl="2"/>
            <a:r>
              <a:rPr lang="ko-KR" altLang="en-US" dirty="0"/>
              <a:t>노인이 노인을 간병하는 현상</a:t>
            </a:r>
            <a:endParaRPr lang="en-US" altLang="ko-KR" dirty="0"/>
          </a:p>
          <a:p>
            <a:pPr lvl="1"/>
            <a:r>
              <a:rPr lang="ko-KR" altLang="en-US" dirty="0"/>
              <a:t>현 복지 서비스의 접근성</a:t>
            </a:r>
            <a:endParaRPr lang="en-US" altLang="ko-KR" dirty="0"/>
          </a:p>
          <a:p>
            <a:pPr lvl="2"/>
            <a:r>
              <a:rPr lang="ko-KR" altLang="en-US" dirty="0"/>
              <a:t>어려운 서비스 접근</a:t>
            </a:r>
            <a:endParaRPr lang="en-US" altLang="ko-KR" dirty="0"/>
          </a:p>
          <a:p>
            <a:pPr lvl="1"/>
            <a:r>
              <a:rPr lang="ko-KR" altLang="en-US" dirty="0"/>
              <a:t>노인 우울증 환자 증가 및 돌봄 공백</a:t>
            </a:r>
            <a:endParaRPr lang="en-US" altLang="ko-KR" dirty="0"/>
          </a:p>
          <a:p>
            <a:pPr lvl="2"/>
            <a:r>
              <a:rPr lang="ko-KR" altLang="en-US" dirty="0"/>
              <a:t>실종</a:t>
            </a:r>
            <a:r>
              <a:rPr lang="en-US" altLang="ko-KR" dirty="0"/>
              <a:t>,</a:t>
            </a:r>
            <a:r>
              <a:rPr lang="ko-KR" altLang="en-US" dirty="0"/>
              <a:t> 자살과 같은 </a:t>
            </a:r>
            <a:r>
              <a:rPr lang="en-US" altLang="ko-KR" dirty="0"/>
              <a:t>2</a:t>
            </a:r>
            <a:r>
              <a:rPr lang="ko-KR" altLang="en-US" dirty="0"/>
              <a:t>차 문제로 이어지는 현상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07BDBE5-3CA8-01F9-CCEA-9A06C25995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7363" y="1492550"/>
            <a:ext cx="5151929" cy="2485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DA4735-AD75-82BA-1910-9264DBBC0B5A}"/>
              </a:ext>
            </a:extLst>
          </p:cNvPr>
          <p:cNvSpPr/>
          <p:nvPr/>
        </p:nvSpPr>
        <p:spPr>
          <a:xfrm>
            <a:off x="10771873" y="2003015"/>
            <a:ext cx="2708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  <a:r>
              <a:rPr lang="ko-KR" altLang="en-US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조</a:t>
            </a:r>
            <a:r>
              <a:rPr lang="en-US" altLang="ko-KR" sz="7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  <p:pic>
        <p:nvPicPr>
          <p:cNvPr id="8" name="그림 7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25D3F6C5-3E1A-A9B7-0518-3520ADECD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6941" y="3446602"/>
            <a:ext cx="7772400" cy="1641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62FCBCD-E7B8-5214-25D3-F9CD31BD5317}"/>
              </a:ext>
            </a:extLst>
          </p:cNvPr>
          <p:cNvCxnSpPr/>
          <p:nvPr/>
        </p:nvCxnSpPr>
        <p:spPr>
          <a:xfrm>
            <a:off x="10654142" y="4378035"/>
            <a:ext cx="4987636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C64EA8B-5E65-B42F-A8C4-5E889D722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8273" y="5026538"/>
            <a:ext cx="75057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EA97C0-3B5E-D250-26BB-08A7F613F77B}"/>
              </a:ext>
            </a:extLst>
          </p:cNvPr>
          <p:cNvSpPr/>
          <p:nvPr/>
        </p:nvSpPr>
        <p:spPr>
          <a:xfrm>
            <a:off x="14080139" y="4481928"/>
            <a:ext cx="420341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인력 부족</a:t>
            </a:r>
            <a:r>
              <a:rPr lang="en-US" altLang="ko-KR" sz="66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  <p:pic>
        <p:nvPicPr>
          <p:cNvPr id="20" name="그림 19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30EE6FAF-31B9-845F-1B97-31E1531ED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0139" y="6019513"/>
            <a:ext cx="3889202" cy="388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820D91-1E26-6693-BA38-4770AB0E1954}"/>
              </a:ext>
            </a:extLst>
          </p:cNvPr>
          <p:cNvSpPr/>
          <p:nvPr/>
        </p:nvSpPr>
        <p:spPr>
          <a:xfrm>
            <a:off x="10355890" y="7060978"/>
            <a:ext cx="407046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dist="200025" dir="15000000" sy="30000" kx="-1800000" algn="bl" rotWithShape="0">
                    <a:prstClr val="black">
                      <a:alpha val="72824"/>
                    </a:prstClr>
                  </a:outerShdw>
                </a:effectLst>
              </a:rPr>
              <a:t>노년우울증</a:t>
            </a:r>
            <a:endParaRPr lang="en-US" altLang="ko-KR" sz="6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outerShdw dist="200025" dir="15000000" sy="30000" kx="-1800000" algn="bl" rotWithShape="0">
                  <a:prstClr val="black">
                    <a:alpha val="72824"/>
                  </a:prst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451698-EE07-6CE8-4C84-BC86B1C38CCC}"/>
              </a:ext>
            </a:extLst>
          </p:cNvPr>
          <p:cNvSpPr/>
          <p:nvPr/>
        </p:nvSpPr>
        <p:spPr>
          <a:xfrm>
            <a:off x="10196941" y="6639826"/>
            <a:ext cx="40704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그리고</a:t>
            </a:r>
            <a:endParaRPr lang="en-US" altLang="ko-KR" sz="3200" b="1" cap="none" spc="0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B339DF-4C2A-C32F-21C8-66E91273166D}"/>
              </a:ext>
            </a:extLst>
          </p:cNvPr>
          <p:cNvGrpSpPr/>
          <p:nvPr/>
        </p:nvGrpSpPr>
        <p:grpSpPr>
          <a:xfrm>
            <a:off x="13630263" y="2659658"/>
            <a:ext cx="2225568" cy="573113"/>
            <a:chOff x="13630263" y="2659658"/>
            <a:chExt cx="2225568" cy="573113"/>
          </a:xfrm>
        </p:grpSpPr>
        <p:pic>
          <p:nvPicPr>
            <p:cNvPr id="24" name="그림 23" descr="폰트, 로고, 그래픽, 상징이(가) 표시된 사진&#10;&#10;자동 생성된 설명">
              <a:extLst>
                <a:ext uri="{FF2B5EF4-FFF2-40B4-BE49-F238E27FC236}">
                  <a16:creationId xmlns:a16="http://schemas.microsoft.com/office/drawing/2014/main" id="{5FD8AE67-0D6B-00F7-2003-21DC570E3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67407" y="2659658"/>
              <a:ext cx="1588424" cy="5731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3FEDEA-29C4-A29F-E9CF-A4027DF900E7}"/>
                </a:ext>
              </a:extLst>
            </p:cNvPr>
            <p:cNvSpPr txBox="1"/>
            <p:nvPr/>
          </p:nvSpPr>
          <p:spPr>
            <a:xfrm>
              <a:off x="13630263" y="278141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출처</a:t>
              </a:r>
              <a:r>
                <a:rPr kumimoji="1" lang="en-US" altLang="ko-KR" dirty="0"/>
                <a:t>:</a:t>
              </a:r>
              <a:endParaRPr kumimoji="1" lang="ko-KR" altLang="en-US" dirty="0"/>
            </a:p>
          </p:txBody>
        </p:sp>
      </p:grpSp>
      <p:pic>
        <p:nvPicPr>
          <p:cNvPr id="9" name="오디오 8">
            <a:extLst>
              <a:ext uri="{FF2B5EF4-FFF2-40B4-BE49-F238E27FC236}">
                <a16:creationId xmlns:a16="http://schemas.microsoft.com/office/drawing/2014/main" id="{C43B5593-9951-D12D-CB7A-327C538F1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3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32"/>
    </mc:Choice>
    <mc:Fallback>
      <p:transition spd="slow" advTm="5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2.1 </a:t>
            </a:r>
            <a:r>
              <a:rPr lang="ko-KR" altLang="en-US" dirty="0"/>
              <a:t>개발목표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노인 부양 가구의 부담 덜어주기</a:t>
            </a:r>
            <a:endParaRPr lang="en-US" altLang="ko-KR" dirty="0"/>
          </a:p>
          <a:p>
            <a:pPr lvl="2"/>
            <a:r>
              <a:rPr lang="ko-KR" altLang="en-US" dirty="0"/>
              <a:t>부양 가구의 경제적 부담 완화</a:t>
            </a:r>
            <a:endParaRPr lang="en-US" altLang="ko-KR" dirty="0"/>
          </a:p>
          <a:p>
            <a:pPr lvl="2"/>
            <a:r>
              <a:rPr lang="ko-KR" altLang="en-US" dirty="0"/>
              <a:t>부양 가구의 복지 사각지대 해소</a:t>
            </a:r>
            <a:endParaRPr lang="en-US" altLang="ko-KR" dirty="0"/>
          </a:p>
          <a:p>
            <a:pPr lvl="2"/>
            <a:r>
              <a:rPr lang="ko-KR" altLang="en-US" dirty="0"/>
              <a:t>청년층의 사회참여 독려</a:t>
            </a:r>
            <a:endParaRPr lang="en-US" altLang="ko-KR" dirty="0"/>
          </a:p>
          <a:p>
            <a:pPr lvl="2"/>
            <a:r>
              <a:rPr lang="ko-KR" altLang="en-US" dirty="0"/>
              <a:t>상대 계층에 대한 이해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4A7D82-6D6F-4A7D-CED5-C37F1BAD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070" y="592116"/>
            <a:ext cx="3331667" cy="4153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복지 사각지대 어르신들, 나라님이 구제해야 - 인천일보">
            <a:extLst>
              <a:ext uri="{FF2B5EF4-FFF2-40B4-BE49-F238E27FC236}">
                <a16:creationId xmlns:a16="http://schemas.microsoft.com/office/drawing/2014/main" id="{70930ABE-AF78-27BC-9315-0ACB51E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15" y="4171060"/>
            <a:ext cx="7906186" cy="2253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9D5BA86-3FE5-788C-224E-713627E5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65" y="6171068"/>
            <a:ext cx="5559700" cy="362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67878F-1654-DB67-958B-30C22E383CEE}"/>
              </a:ext>
            </a:extLst>
          </p:cNvPr>
          <p:cNvSpPr/>
          <p:nvPr/>
        </p:nvSpPr>
        <p:spPr>
          <a:xfrm>
            <a:off x="10263915" y="2152687"/>
            <a:ext cx="51218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경제적 부담</a:t>
            </a:r>
            <a:endParaRPr lang="en-US" altLang="ko-KR" sz="66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7E79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B24D28-98C3-E431-1E8A-81F0933121D5}"/>
              </a:ext>
            </a:extLst>
          </p:cNvPr>
          <p:cNvSpPr/>
          <p:nvPr/>
        </p:nvSpPr>
        <p:spPr>
          <a:xfrm>
            <a:off x="12865737" y="3573404"/>
            <a:ext cx="51218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사각지대</a:t>
            </a:r>
            <a:endParaRPr lang="en-US" altLang="ko-KR" sz="66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7E79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616BEA-CA8C-43DB-D1B2-3F72994AD770}"/>
              </a:ext>
            </a:extLst>
          </p:cNvPr>
          <p:cNvSpPr/>
          <p:nvPr/>
        </p:nvSpPr>
        <p:spPr>
          <a:xfrm>
            <a:off x="4923155" y="8737356"/>
            <a:ext cx="51218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7E7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세대갈등</a:t>
            </a:r>
            <a:endParaRPr lang="en-US" altLang="ko-KR" sz="66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7E79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577C-19EB-6474-B163-58609C9D7826}"/>
              </a:ext>
            </a:extLst>
          </p:cNvPr>
          <p:cNvSpPr txBox="1"/>
          <p:nvPr/>
        </p:nvSpPr>
        <p:spPr>
          <a:xfrm>
            <a:off x="13547136" y="67286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endParaRPr kumimoji="1" lang="ko-KR" altLang="en-US" dirty="0"/>
          </a:p>
        </p:txBody>
      </p:sp>
      <p:pic>
        <p:nvPicPr>
          <p:cNvPr id="16" name="그림 15" descr="폰트, 로고, 텍스트, 그래픽이(가) 표시된 사진&#10;&#10;자동 생성된 설명">
            <a:extLst>
              <a:ext uri="{FF2B5EF4-FFF2-40B4-BE49-F238E27FC236}">
                <a16:creationId xmlns:a16="http://schemas.microsoft.com/office/drawing/2014/main" id="{48B2E5F2-B3C3-667C-4A12-5DEF796A2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4763" y="6612494"/>
            <a:ext cx="1615130" cy="567478"/>
          </a:xfrm>
          <a:prstGeom prst="rect">
            <a:avLst/>
          </a:prstGeom>
        </p:spPr>
      </p:pic>
      <p:pic>
        <p:nvPicPr>
          <p:cNvPr id="10" name="오디오 9">
            <a:extLst>
              <a:ext uri="{FF2B5EF4-FFF2-40B4-BE49-F238E27FC236}">
                <a16:creationId xmlns:a16="http://schemas.microsoft.com/office/drawing/2014/main" id="{29AB9017-D33F-C35D-D8D1-63A833406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2"/>
    </mc:Choice>
    <mc:Fallback>
      <p:transition spd="slow" advTm="53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37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3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</a:t>
            </a:r>
            <a:r>
              <a:rPr lang="ko-KR" altLang="en-US" dirty="0"/>
              <a:t>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2.2 </a:t>
            </a:r>
            <a:r>
              <a:rPr lang="ko-KR" altLang="en-US" dirty="0"/>
              <a:t>세부 내용</a:t>
            </a:r>
            <a:endParaRPr lang="en-US" altLang="ko-KR" dirty="0"/>
          </a:p>
          <a:p>
            <a:pPr lvl="1"/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요구사항 분석</a:t>
            </a:r>
            <a:endParaRPr lang="en-US" altLang="ko-KR" dirty="0"/>
          </a:p>
          <a:p>
            <a:pPr lvl="2"/>
            <a:r>
              <a:rPr lang="ko-KR" altLang="en-US" dirty="0"/>
              <a:t>노인 부양 가구의 요구 사항</a:t>
            </a:r>
            <a:endParaRPr lang="en-US" altLang="ko-KR" dirty="0"/>
          </a:p>
          <a:p>
            <a:pPr lvl="3"/>
            <a:r>
              <a:rPr lang="ko-KR" altLang="en-US" dirty="0"/>
              <a:t>높은 신뢰성</a:t>
            </a:r>
            <a:r>
              <a:rPr lang="en-US" altLang="ko-KR" dirty="0"/>
              <a:t>,</a:t>
            </a:r>
            <a:r>
              <a:rPr lang="ko-KR" altLang="en-US" dirty="0"/>
              <a:t> 비용 완화</a:t>
            </a:r>
            <a:r>
              <a:rPr lang="en-US" altLang="ko-KR" dirty="0"/>
              <a:t>,</a:t>
            </a:r>
            <a:r>
              <a:rPr lang="ko-KR" altLang="en-US" dirty="0"/>
              <a:t> 간편한 인터페이스</a:t>
            </a:r>
            <a:r>
              <a:rPr lang="en-US" altLang="ko-KR" dirty="0"/>
              <a:t>,</a:t>
            </a:r>
            <a:r>
              <a:rPr lang="ko-KR" altLang="en-US" dirty="0"/>
              <a:t> 긴급 상황 대처 및 지원</a:t>
            </a:r>
            <a:endParaRPr lang="en-US" altLang="ko-KR" dirty="0"/>
          </a:p>
          <a:p>
            <a:pPr lvl="2"/>
            <a:r>
              <a:rPr lang="ko-KR" altLang="en-US" dirty="0"/>
              <a:t>청년층의 요구사항</a:t>
            </a:r>
            <a:endParaRPr lang="en-US" altLang="ko-KR" dirty="0"/>
          </a:p>
          <a:p>
            <a:pPr lvl="3"/>
            <a:r>
              <a:rPr lang="ko-KR" altLang="en-US" dirty="0"/>
              <a:t>돌봄 관련 교육 프로그램</a:t>
            </a:r>
            <a:r>
              <a:rPr lang="en-US" altLang="ko-KR" dirty="0"/>
              <a:t>,</a:t>
            </a:r>
            <a:r>
              <a:rPr lang="ko-KR" altLang="en-US" dirty="0"/>
              <a:t> 안전한 근무 환경</a:t>
            </a:r>
            <a:r>
              <a:rPr lang="en-US" altLang="ko-KR" dirty="0"/>
              <a:t>,</a:t>
            </a:r>
            <a:r>
              <a:rPr lang="ko-KR" altLang="en-US" dirty="0"/>
              <a:t> 공정한 보상</a:t>
            </a:r>
            <a:r>
              <a:rPr lang="en-US" altLang="ko-KR" dirty="0"/>
              <a:t>,</a:t>
            </a:r>
            <a:r>
              <a:rPr lang="ko-KR" altLang="en-US" dirty="0"/>
              <a:t> 사회적 가치 실현의 기회 제공</a:t>
            </a:r>
            <a:endParaRPr lang="en-US" altLang="ko-KR" dirty="0"/>
          </a:p>
          <a:p>
            <a:pPr lvl="2"/>
            <a:r>
              <a:rPr lang="ko-KR" altLang="en-US" dirty="0"/>
              <a:t>서비스 제공자의 요구사항</a:t>
            </a:r>
            <a:endParaRPr lang="en-US" altLang="ko-KR" dirty="0"/>
          </a:p>
          <a:p>
            <a:pPr lvl="3"/>
            <a:r>
              <a:rPr lang="ko-KR" altLang="en-US" dirty="0"/>
              <a:t>효율적인 매칭 시스템</a:t>
            </a:r>
            <a:r>
              <a:rPr lang="en-US" altLang="ko-KR" dirty="0"/>
              <a:t>,</a:t>
            </a:r>
            <a:r>
              <a:rPr lang="ko-KR" altLang="en-US" dirty="0"/>
              <a:t> 서비스 </a:t>
            </a:r>
            <a:r>
              <a:rPr lang="en-US" altLang="ko-KR" dirty="0"/>
              <a:t>QC</a:t>
            </a:r>
            <a:r>
              <a:rPr lang="ko-KR" altLang="en-US" dirty="0"/>
              <a:t> 및 평가 체계</a:t>
            </a:r>
            <a:r>
              <a:rPr lang="en-US" altLang="ko-KR" dirty="0"/>
              <a:t>,</a:t>
            </a:r>
            <a:r>
              <a:rPr lang="ko-KR" altLang="en-US" dirty="0"/>
              <a:t> 이용자 간의 원활한 소통</a:t>
            </a:r>
            <a:r>
              <a:rPr lang="en-US" altLang="ko-KR" dirty="0"/>
              <a:t> </a:t>
            </a:r>
            <a:r>
              <a:rPr lang="ko-KR" altLang="en-US" dirty="0"/>
              <a:t>채널</a:t>
            </a:r>
            <a:endParaRPr lang="en-US" altLang="ko-KR" dirty="0"/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A7769BB9-3A4E-BB04-4124-B4DD67FAB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9"/>
    </mc:Choice>
    <mc:Fallback>
      <p:transition spd="slow" advTm="5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8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38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</a:t>
            </a:r>
            <a:r>
              <a:rPr lang="ko-KR" altLang="en-US" dirty="0"/>
              <a:t>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2.2 </a:t>
            </a:r>
            <a:r>
              <a:rPr lang="ko-KR" altLang="en-US" dirty="0"/>
              <a:t>세부 내용</a:t>
            </a:r>
            <a:endParaRPr lang="en-US" altLang="ko-KR" dirty="0"/>
          </a:p>
          <a:p>
            <a:pPr lvl="1"/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제한사항 및 대책</a:t>
            </a:r>
            <a:endParaRPr lang="en-US" altLang="ko-KR" dirty="0"/>
          </a:p>
          <a:p>
            <a:pPr lvl="2"/>
            <a:r>
              <a:rPr lang="ko-KR" altLang="en-US" dirty="0"/>
              <a:t>운영적 제한 사항</a:t>
            </a:r>
            <a:endParaRPr lang="en-US" altLang="ko-KR" dirty="0"/>
          </a:p>
          <a:p>
            <a:pPr lvl="3"/>
            <a:r>
              <a:rPr lang="ko-KR" altLang="en-US" dirty="0"/>
              <a:t>서비스 공급 불균형 문제</a:t>
            </a:r>
            <a:r>
              <a:rPr lang="en-US" altLang="ko-KR" dirty="0"/>
              <a:t>(</a:t>
            </a:r>
            <a:r>
              <a:rPr lang="ko-KR" altLang="en-US" dirty="0"/>
              <a:t>특정 지역 집중</a:t>
            </a:r>
            <a:r>
              <a:rPr lang="en-US" altLang="ko-KR" dirty="0"/>
              <a:t>,</a:t>
            </a:r>
            <a:r>
              <a:rPr lang="ko-KR" altLang="en-US" dirty="0"/>
              <a:t> 인력 부족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매칭 알고리즘 고도화</a:t>
            </a:r>
            <a:r>
              <a:rPr lang="en-US" altLang="ko-KR" dirty="0"/>
              <a:t>,</a:t>
            </a:r>
            <a:r>
              <a:rPr lang="ko-KR" altLang="en-US" dirty="0"/>
              <a:t> 인력 양성 프로그램 개발</a:t>
            </a:r>
            <a:endParaRPr lang="en-US" altLang="ko-KR" dirty="0"/>
          </a:p>
          <a:p>
            <a:pPr lvl="2"/>
            <a:r>
              <a:rPr lang="ko-KR" altLang="en-US" dirty="0"/>
              <a:t>사회적 제한 사항</a:t>
            </a:r>
            <a:endParaRPr lang="en-US" altLang="ko-KR" dirty="0"/>
          </a:p>
          <a:p>
            <a:pPr lvl="3"/>
            <a:r>
              <a:rPr lang="ko-KR" altLang="en-US" dirty="0"/>
              <a:t>서비스 접근성의 문제</a:t>
            </a:r>
            <a:r>
              <a:rPr lang="en-US" altLang="ko-KR" dirty="0"/>
              <a:t>(</a:t>
            </a:r>
            <a:r>
              <a:rPr lang="ko-KR" altLang="en-US" dirty="0"/>
              <a:t>복잡한 인터페이스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사용자 친화적 모바일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4E01D1A0-E5C0-403B-272C-E713E4C73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5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7"/>
    </mc:Choice>
    <mc:Fallback>
      <p:transition spd="slow" advTm="3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8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</a:t>
            </a:r>
            <a:r>
              <a:rPr lang="ko-KR" altLang="en-US" dirty="0"/>
              <a:t>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2.2 </a:t>
            </a:r>
            <a:r>
              <a:rPr lang="ko-KR" altLang="en-US" dirty="0"/>
              <a:t>세부 내용</a:t>
            </a:r>
            <a:endParaRPr lang="en-US" altLang="ko-KR" dirty="0"/>
          </a:p>
          <a:p>
            <a:pPr lvl="1"/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pPr lvl="2"/>
            <a:r>
              <a:rPr lang="ko-KR" altLang="en-US" dirty="0"/>
              <a:t>운영체제</a:t>
            </a:r>
            <a:endParaRPr lang="en-US" altLang="ko-KR" dirty="0"/>
          </a:p>
          <a:p>
            <a:pPr lvl="3"/>
            <a:r>
              <a:rPr lang="en-US" altLang="ko-KR" dirty="0"/>
              <a:t>Windows10</a:t>
            </a:r>
            <a:r>
              <a:rPr lang="ko-KR" altLang="en-US" dirty="0"/>
              <a:t> 또는 </a:t>
            </a:r>
            <a:r>
              <a:rPr lang="en-US" altLang="ko-KR" dirty="0"/>
              <a:t>Mac OS Big Sur </a:t>
            </a:r>
            <a:r>
              <a:rPr lang="ko-KR" altLang="en-US" dirty="0"/>
              <a:t>버전 이상</a:t>
            </a:r>
            <a:endParaRPr lang="en-US" altLang="ko-KR" dirty="0"/>
          </a:p>
          <a:p>
            <a:pPr lvl="2"/>
            <a:r>
              <a:rPr lang="ko-KR" altLang="en-US" dirty="0"/>
              <a:t>개발도구</a:t>
            </a:r>
            <a:endParaRPr lang="en-US" altLang="ko-KR" dirty="0"/>
          </a:p>
          <a:p>
            <a:pPr lvl="3"/>
            <a:r>
              <a:rPr lang="en-US" altLang="ko-KR" dirty="0"/>
              <a:t>VSC, Docker</a:t>
            </a:r>
          </a:p>
          <a:p>
            <a:pPr lvl="2"/>
            <a:r>
              <a:rPr lang="ko-KR" altLang="en-US" dirty="0"/>
              <a:t>프로그래밍 언어</a:t>
            </a:r>
            <a:endParaRPr lang="en-US" altLang="ko-KR" dirty="0"/>
          </a:p>
          <a:p>
            <a:pPr lvl="3"/>
            <a:r>
              <a:rPr lang="en-US" altLang="ko-KR" dirty="0"/>
              <a:t>Dart, JavaScript, Python</a:t>
            </a:r>
          </a:p>
          <a:p>
            <a:pPr lvl="2"/>
            <a:r>
              <a:rPr lang="ko-KR" altLang="en-US" dirty="0"/>
              <a:t>데이터베이스</a:t>
            </a:r>
            <a:endParaRPr lang="en-US" altLang="ko-KR" dirty="0"/>
          </a:p>
          <a:p>
            <a:pPr lvl="3"/>
            <a:r>
              <a:rPr lang="en-US" altLang="ko-KR" dirty="0"/>
              <a:t>NoSQL, MongoDB</a:t>
            </a:r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067A9C07-C356-039B-3870-8BBE7D6ED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2"/>
    </mc:Choice>
    <mc:Fallback>
      <p:transition spd="slow" advTm="1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</a:t>
            </a:r>
            <a:r>
              <a:rPr lang="ko-KR" altLang="en-US" dirty="0"/>
              <a:t>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2.3 </a:t>
            </a:r>
            <a:r>
              <a:rPr lang="ko-KR" altLang="en-US" dirty="0"/>
              <a:t>기존 서비스 대비 차별성</a:t>
            </a:r>
            <a:endParaRPr lang="en-US" altLang="ko-KR" dirty="0"/>
          </a:p>
          <a:p>
            <a:pPr lvl="1"/>
            <a:r>
              <a:rPr lang="ko-KR" altLang="en-US" dirty="0"/>
              <a:t>통합 플랫폼 제공 </a:t>
            </a:r>
            <a:r>
              <a:rPr lang="en-US" altLang="ko-KR" dirty="0"/>
              <a:t>&amp;</a:t>
            </a:r>
            <a:r>
              <a:rPr lang="ko-KR" altLang="en-US" dirty="0"/>
              <a:t> 맞춤형 매칭 서비스</a:t>
            </a:r>
            <a:endParaRPr lang="en-US" altLang="ko-KR" dirty="0"/>
          </a:p>
          <a:p>
            <a:pPr lvl="2"/>
            <a:r>
              <a:rPr lang="ko-KR" altLang="en-US" dirty="0"/>
              <a:t>노인 돌봄 매칭</a:t>
            </a:r>
            <a:r>
              <a:rPr lang="en-US" altLang="ko-KR" dirty="0"/>
              <a:t>,</a:t>
            </a:r>
            <a:r>
              <a:rPr lang="ko-KR" altLang="en-US" dirty="0"/>
              <a:t> 맞춤 서비스를 통합하여 한 곳에서 모든 서비스를 이용</a:t>
            </a:r>
            <a:endParaRPr lang="en-US" altLang="ko-KR" dirty="0"/>
          </a:p>
          <a:p>
            <a:pPr lvl="1"/>
            <a:r>
              <a:rPr lang="ko-KR" altLang="en-US" dirty="0"/>
              <a:t>청년층의 사회참여 유도</a:t>
            </a:r>
            <a:endParaRPr lang="en-US" altLang="ko-KR" dirty="0"/>
          </a:p>
          <a:p>
            <a:pPr lvl="2"/>
            <a:r>
              <a:rPr lang="ko-KR" altLang="en-US" dirty="0"/>
              <a:t>청년층을 대상으로 교육 운영</a:t>
            </a:r>
            <a:r>
              <a:rPr lang="en-US" altLang="ko-KR" dirty="0"/>
              <a:t>,</a:t>
            </a:r>
            <a:r>
              <a:rPr lang="ko-KR" altLang="en-US" dirty="0"/>
              <a:t> 사회 참여 독려</a:t>
            </a:r>
            <a:endParaRPr lang="en-US" altLang="ko-KR" dirty="0"/>
          </a:p>
          <a:p>
            <a:pPr lvl="1"/>
            <a:r>
              <a:rPr lang="ko-KR" altLang="en-US" dirty="0"/>
              <a:t>서비스 접근성</a:t>
            </a:r>
            <a:endParaRPr lang="en-US" altLang="ko-KR" dirty="0"/>
          </a:p>
          <a:p>
            <a:pPr lvl="2"/>
            <a:r>
              <a:rPr lang="ko-KR" altLang="en-US" dirty="0"/>
              <a:t>사용자 친화적 인터페이스 제공</a:t>
            </a:r>
            <a:endParaRPr lang="en-US" altLang="ko-KR" dirty="0"/>
          </a:p>
          <a:p>
            <a:pPr lvl="2"/>
            <a:r>
              <a:rPr lang="ko-KR" altLang="en-US" dirty="0"/>
              <a:t>간단한 절차 및 신청으로 간편한 서비스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extLst>
              <a:ext uri="{FF2B5EF4-FFF2-40B4-BE49-F238E27FC236}">
                <a16:creationId xmlns:a16="http://schemas.microsoft.com/office/drawing/2014/main" id="{37942033-2D78-A371-3040-C005370B3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9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76"/>
    </mc:Choice>
    <mc:Fallback>
      <p:transition spd="slow" advTm="49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6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F8784DF707CA4380CDD655103107B0" ma:contentTypeVersion="11" ma:contentTypeDescription="새 문서를 만듭니다." ma:contentTypeScope="" ma:versionID="cc06dcb6b87b6ad61578120dc7e4e940">
  <xsd:schema xmlns:xsd="http://www.w3.org/2001/XMLSchema" xmlns:xs="http://www.w3.org/2001/XMLSchema" xmlns:p="http://schemas.microsoft.com/office/2006/metadata/properties" xmlns:ns3="3ac0adf4-619c-43c0-ade2-7ddfd6d84928" targetNamespace="http://schemas.microsoft.com/office/2006/metadata/properties" ma:root="true" ma:fieldsID="5ad69c9d6224b4bb81a476285338b0ca" ns3:_="">
    <xsd:import namespace="3ac0adf4-619c-43c0-ade2-7ddfd6d849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0adf4-619c-43c0-ade2-7ddfd6d84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E620EA-24C5-4413-9484-F775357EB23C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3ac0adf4-619c-43c0-ade2-7ddfd6d84928"/>
  </ds:schemaRefs>
</ds:datastoreItem>
</file>

<file path=customXml/itemProps2.xml><?xml version="1.0" encoding="utf-8"?>
<ds:datastoreItem xmlns:ds="http://schemas.openxmlformats.org/officeDocument/2006/customXml" ds:itemID="{2BC323DD-D3D8-4E86-8B81-7783A664B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A46F8D-C151-4F24-898B-21FB3631A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c0adf4-619c-43c0-ade2-7ddfd6d849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9394</TotalTime>
  <Words>2156</Words>
  <Application>Microsoft Macintosh PowerPoint</Application>
  <PresentationFormat>사용자 지정</PresentationFormat>
  <Paragraphs>207</Paragraphs>
  <Slides>14</Slides>
  <Notes>14</Notes>
  <HiddenSlides>0</HiddenSlides>
  <MMClips>14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AppleExternalUIFontKorean-Regul</vt:lpstr>
      <vt:lpstr>KoPub돋움체 Bold</vt:lpstr>
      <vt:lpstr>AppleSystemUIFont</vt:lpstr>
      <vt:lpstr>나눔바른고딕</vt:lpstr>
      <vt:lpstr>Arial</vt:lpstr>
      <vt:lpstr>Office Theme</vt:lpstr>
      <vt:lpstr>PowerPoint 프레젠테이션</vt:lpstr>
      <vt:lpstr>1. 프로젝트 개요</vt:lpstr>
      <vt:lpstr>1. 프로젝트 개요</vt:lpstr>
      <vt:lpstr>1. 프로젝트 개요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3. 활용 방안</vt:lpstr>
      <vt:lpstr>4. 팀 구성 및 보유역량</vt:lpstr>
      <vt:lpstr>4. 팀 구성 및 보유역량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홍태근</cp:lastModifiedBy>
  <cp:revision>186</cp:revision>
  <cp:lastPrinted>2022-07-02T02:31:15Z</cp:lastPrinted>
  <dcterms:created xsi:type="dcterms:W3CDTF">2021-05-27T14:34:04Z</dcterms:created>
  <dcterms:modified xsi:type="dcterms:W3CDTF">2024-05-28T11:49:25Z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0x01010099F8784DF707CA4380CDD655103107B0</vt:lpwstr>
  </property>
</Properties>
</file>